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Average"/>
      <p:regular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06E3ACE-5F6F-4E70-BE69-092E40671B12}">
  <a:tblStyle styleId="{406E3ACE-5F6F-4E70-BE69-092E40671B1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Average-regular.fntdata"/><Relationship Id="rId14" Type="http://schemas.openxmlformats.org/officeDocument/2006/relationships/slide" Target="slides/slide8.xml"/><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ae7d1cd01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ae7d1cd01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ae7d1cd01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ae7d1cd01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ae7d1cd01f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ae7d1cd01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ae7d1cd01f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ae7d1cd01f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ae7d1cd01f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ae7d1cd01f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0ae0447ce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0ae0447c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0ae0447c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0ae0447c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155425" y="990800"/>
            <a:ext cx="89886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Access to College Credits for </a:t>
            </a:r>
            <a:endParaRPr/>
          </a:p>
          <a:p>
            <a:pPr indent="0" lvl="0" marL="0" rtl="0" algn="ctr">
              <a:spcBef>
                <a:spcPts val="0"/>
              </a:spcBef>
              <a:spcAft>
                <a:spcPts val="0"/>
              </a:spcAft>
              <a:buNone/>
            </a:pPr>
            <a:r>
              <a:rPr lang="en"/>
              <a:t>ALL Students</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Increasing opportunities for our students on the WHS Campus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3770700" y="0"/>
            <a:ext cx="5244174" cy="5019898"/>
          </a:xfrm>
          <a:prstGeom prst="rect">
            <a:avLst/>
          </a:prstGeom>
          <a:noFill/>
          <a:ln>
            <a:noFill/>
          </a:ln>
        </p:spPr>
      </p:pic>
      <p:pic>
        <p:nvPicPr>
          <p:cNvPr id="66" name="Google Shape;66;p14"/>
          <p:cNvPicPr preferRelativeResize="0"/>
          <p:nvPr/>
        </p:nvPicPr>
        <p:blipFill>
          <a:blip r:embed="rId4">
            <a:alphaModFix/>
          </a:blip>
          <a:stretch>
            <a:fillRect/>
          </a:stretch>
        </p:blipFill>
        <p:spPr>
          <a:xfrm>
            <a:off x="383200" y="2571750"/>
            <a:ext cx="3133849" cy="1999025"/>
          </a:xfrm>
          <a:prstGeom prst="rect">
            <a:avLst/>
          </a:prstGeom>
          <a:noFill/>
          <a:ln>
            <a:noFill/>
          </a:ln>
        </p:spPr>
      </p:pic>
      <p:pic>
        <p:nvPicPr>
          <p:cNvPr id="67" name="Google Shape;67;p14"/>
          <p:cNvPicPr preferRelativeResize="0"/>
          <p:nvPr/>
        </p:nvPicPr>
        <p:blipFill>
          <a:blip r:embed="rId5">
            <a:alphaModFix/>
          </a:blip>
          <a:stretch>
            <a:fillRect/>
          </a:stretch>
        </p:blipFill>
        <p:spPr>
          <a:xfrm>
            <a:off x="1136763" y="255725"/>
            <a:ext cx="1626725" cy="2053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“Career and College Ready”</a:t>
            </a:r>
            <a:endParaRPr/>
          </a:p>
        </p:txBody>
      </p:sp>
      <p:sp>
        <p:nvSpPr>
          <p:cNvPr id="73" name="Google Shape;73;p15"/>
          <p:cNvSpPr txBox="1"/>
          <p:nvPr>
            <p:ph idx="1" type="body"/>
          </p:nvPr>
        </p:nvSpPr>
        <p:spPr>
          <a:xfrm>
            <a:off x="311700" y="1152475"/>
            <a:ext cx="8650500" cy="3621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300">
                <a:solidFill>
                  <a:srgbClr val="CCCCCC"/>
                </a:solidFill>
                <a:latin typeface="Oswald"/>
                <a:ea typeface="Oswald"/>
                <a:cs typeface="Oswald"/>
                <a:sym typeface="Oswald"/>
              </a:rPr>
              <a:t>Ensuring that Woodland students will possess the skills and dispositions to explore post-high school graduation education.</a:t>
            </a:r>
            <a:endParaRPr sz="2300">
              <a:solidFill>
                <a:srgbClr val="CCCCCC"/>
              </a:solidFill>
              <a:latin typeface="Oswald"/>
              <a:ea typeface="Oswald"/>
              <a:cs typeface="Oswald"/>
              <a:sym typeface="Oswald"/>
            </a:endParaRPr>
          </a:p>
          <a:p>
            <a:pPr indent="0" lvl="0" marL="0" rtl="0" algn="ctr">
              <a:lnSpc>
                <a:spcPct val="100000"/>
              </a:lnSpc>
              <a:spcBef>
                <a:spcPts val="0"/>
              </a:spcBef>
              <a:spcAft>
                <a:spcPts val="0"/>
              </a:spcAft>
              <a:buNone/>
            </a:pPr>
            <a:r>
              <a:t/>
            </a:r>
            <a:endParaRPr b="1" i="1" sz="2300">
              <a:solidFill>
                <a:srgbClr val="CCCCCC"/>
              </a:solidFill>
              <a:latin typeface="Oswald"/>
              <a:ea typeface="Oswald"/>
              <a:cs typeface="Oswald"/>
              <a:sym typeface="Oswald"/>
            </a:endParaRPr>
          </a:p>
          <a:p>
            <a:pPr indent="0" lvl="0" marL="0" rtl="0" algn="l">
              <a:lnSpc>
                <a:spcPct val="100000"/>
              </a:lnSpc>
              <a:spcBef>
                <a:spcPts val="0"/>
              </a:spcBef>
              <a:spcAft>
                <a:spcPts val="0"/>
              </a:spcAft>
              <a:buNone/>
            </a:pPr>
            <a:r>
              <a:rPr lang="en" sz="1700">
                <a:solidFill>
                  <a:srgbClr val="CCCCCC"/>
                </a:solidFill>
                <a:latin typeface="Oswald"/>
                <a:ea typeface="Oswald"/>
                <a:cs typeface="Oswald"/>
                <a:sym typeface="Oswald"/>
              </a:rPr>
              <a:t>Woodland students will be considered “College Ready” when they earn a Grade Point Average of 2.8 out of 4.0 </a:t>
            </a:r>
            <a:r>
              <a:rPr lang="en" sz="1700" u="sng">
                <a:solidFill>
                  <a:srgbClr val="CCCCCC"/>
                </a:solidFill>
                <a:latin typeface="Oswald"/>
                <a:ea typeface="Oswald"/>
                <a:cs typeface="Oswald"/>
                <a:sym typeface="Oswald"/>
              </a:rPr>
              <a:t>and</a:t>
            </a:r>
            <a:r>
              <a:rPr lang="en" sz="1700">
                <a:solidFill>
                  <a:srgbClr val="CCCCCC"/>
                </a:solidFill>
                <a:latin typeface="Oswald"/>
                <a:ea typeface="Oswald"/>
                <a:cs typeface="Oswald"/>
                <a:sym typeface="Oswald"/>
              </a:rPr>
              <a:t> one or more of the following academic indicators:</a:t>
            </a:r>
            <a:endParaRPr sz="1700">
              <a:solidFill>
                <a:srgbClr val="CCCCCC"/>
              </a:solidFill>
              <a:latin typeface="Oswald"/>
              <a:ea typeface="Oswald"/>
              <a:cs typeface="Oswald"/>
              <a:sym typeface="Oswald"/>
            </a:endParaRPr>
          </a:p>
          <a:p>
            <a:pPr indent="0" lvl="0" marL="0" rtl="0" algn="l">
              <a:lnSpc>
                <a:spcPct val="100000"/>
              </a:lnSpc>
              <a:spcBef>
                <a:spcPts val="0"/>
              </a:spcBef>
              <a:spcAft>
                <a:spcPts val="0"/>
              </a:spcAft>
              <a:buNone/>
            </a:pPr>
            <a:r>
              <a:t/>
            </a:r>
            <a:endParaRPr sz="1700">
              <a:solidFill>
                <a:srgbClr val="CCCCCC"/>
              </a:solidFill>
              <a:latin typeface="Oswald"/>
              <a:ea typeface="Oswald"/>
              <a:cs typeface="Oswald"/>
              <a:sym typeface="Oswald"/>
            </a:endParaRPr>
          </a:p>
          <a:p>
            <a:pPr indent="-336550" lvl="0" marL="457200" rtl="0" algn="l">
              <a:lnSpc>
                <a:spcPct val="100000"/>
              </a:lnSpc>
              <a:spcBef>
                <a:spcPts val="0"/>
              </a:spcBef>
              <a:spcAft>
                <a:spcPts val="0"/>
              </a:spcAft>
              <a:buClr>
                <a:srgbClr val="CCCCCC"/>
              </a:buClr>
              <a:buSzPts val="1700"/>
              <a:buFont typeface="Oswald"/>
              <a:buChar char="●"/>
            </a:pPr>
            <a:r>
              <a:rPr lang="en" sz="1700">
                <a:solidFill>
                  <a:srgbClr val="CCCCCC"/>
                </a:solidFill>
                <a:latin typeface="Oswald"/>
                <a:ea typeface="Oswald"/>
                <a:cs typeface="Oswald"/>
                <a:sym typeface="Oswald"/>
              </a:rPr>
              <a:t>Advanced Placement Exam (3+)</a:t>
            </a:r>
            <a:endParaRPr sz="1700">
              <a:solidFill>
                <a:srgbClr val="CCCCCC"/>
              </a:solidFill>
              <a:latin typeface="Oswald"/>
              <a:ea typeface="Oswald"/>
              <a:cs typeface="Oswald"/>
              <a:sym typeface="Oswald"/>
            </a:endParaRPr>
          </a:p>
          <a:p>
            <a:pPr indent="-336550" lvl="0" marL="457200" rtl="0" algn="l">
              <a:lnSpc>
                <a:spcPct val="100000"/>
              </a:lnSpc>
              <a:spcBef>
                <a:spcPts val="0"/>
              </a:spcBef>
              <a:spcAft>
                <a:spcPts val="0"/>
              </a:spcAft>
              <a:buClr>
                <a:srgbClr val="CCCCCC"/>
              </a:buClr>
              <a:buSzPts val="1700"/>
              <a:buFont typeface="Oswald"/>
              <a:buChar char="●"/>
            </a:pPr>
            <a:r>
              <a:rPr lang="en" sz="1700">
                <a:solidFill>
                  <a:srgbClr val="CCCCCC"/>
                </a:solidFill>
                <a:latin typeface="Oswald"/>
                <a:ea typeface="Oswald"/>
                <a:cs typeface="Oswald"/>
                <a:sym typeface="Oswald"/>
              </a:rPr>
              <a:t>Advanced Placement Course (A, B or C)</a:t>
            </a:r>
            <a:endParaRPr sz="1700">
              <a:solidFill>
                <a:srgbClr val="CCCCCC"/>
              </a:solidFill>
              <a:latin typeface="Oswald"/>
              <a:ea typeface="Oswald"/>
              <a:cs typeface="Oswald"/>
              <a:sym typeface="Oswald"/>
            </a:endParaRPr>
          </a:p>
          <a:p>
            <a:pPr indent="-336550" lvl="0" marL="457200" rtl="0" algn="l">
              <a:lnSpc>
                <a:spcPct val="100000"/>
              </a:lnSpc>
              <a:spcBef>
                <a:spcPts val="0"/>
              </a:spcBef>
              <a:spcAft>
                <a:spcPts val="0"/>
              </a:spcAft>
              <a:buClr>
                <a:srgbClr val="CCCCCC"/>
              </a:buClr>
              <a:buSzPts val="1700"/>
              <a:buFont typeface="Oswald"/>
              <a:buChar char="●"/>
            </a:pPr>
            <a:r>
              <a:rPr lang="en" sz="1700">
                <a:solidFill>
                  <a:srgbClr val="CCCCCC"/>
                </a:solidFill>
                <a:latin typeface="Oswald"/>
                <a:ea typeface="Oswald"/>
                <a:cs typeface="Oswald"/>
                <a:sym typeface="Oswald"/>
              </a:rPr>
              <a:t>Dual Credit College English and/or Math (A, B or C)</a:t>
            </a:r>
            <a:endParaRPr sz="1700" strike="sngStrike">
              <a:solidFill>
                <a:srgbClr val="CCCCCC"/>
              </a:solidFill>
              <a:latin typeface="Oswald"/>
              <a:ea typeface="Oswald"/>
              <a:cs typeface="Oswald"/>
              <a:sym typeface="Oswald"/>
            </a:endParaRPr>
          </a:p>
          <a:p>
            <a:pPr indent="-336550" lvl="0" marL="457200" rtl="0" algn="l">
              <a:lnSpc>
                <a:spcPct val="100000"/>
              </a:lnSpc>
              <a:spcBef>
                <a:spcPts val="0"/>
              </a:spcBef>
              <a:spcAft>
                <a:spcPts val="0"/>
              </a:spcAft>
              <a:buClr>
                <a:srgbClr val="CCCCCC"/>
              </a:buClr>
              <a:buSzPts val="1700"/>
              <a:buFont typeface="Oswald"/>
              <a:buChar char="●"/>
            </a:pPr>
            <a:r>
              <a:rPr lang="en" sz="1700">
                <a:solidFill>
                  <a:srgbClr val="CCCCCC"/>
                </a:solidFill>
                <a:latin typeface="Oswald"/>
                <a:ea typeface="Oswald"/>
                <a:cs typeface="Oswald"/>
                <a:sym typeface="Oswald"/>
              </a:rPr>
              <a:t>Algebra II </a:t>
            </a:r>
            <a:r>
              <a:rPr i="1" lang="en" sz="1700">
                <a:solidFill>
                  <a:srgbClr val="CCCCCC"/>
                </a:solidFill>
                <a:latin typeface="Oswald"/>
                <a:ea typeface="Oswald"/>
                <a:cs typeface="Oswald"/>
                <a:sym typeface="Oswald"/>
              </a:rPr>
              <a:t>Advanced Algebra</a:t>
            </a:r>
            <a:r>
              <a:rPr lang="en" sz="1700">
                <a:solidFill>
                  <a:srgbClr val="CCCCCC"/>
                </a:solidFill>
                <a:latin typeface="Oswald"/>
                <a:ea typeface="Oswald"/>
                <a:cs typeface="Oswald"/>
                <a:sym typeface="Oswald"/>
              </a:rPr>
              <a:t> (A, B or C)</a:t>
            </a:r>
            <a:endParaRPr sz="1700">
              <a:solidFill>
                <a:srgbClr val="CCCCCC"/>
              </a:solidFill>
              <a:latin typeface="Oswald"/>
              <a:ea typeface="Oswald"/>
              <a:cs typeface="Oswald"/>
              <a:sym typeface="Oswald"/>
            </a:endParaRPr>
          </a:p>
          <a:p>
            <a:pPr indent="0" lvl="0" marL="457200" rtl="0" algn="l">
              <a:lnSpc>
                <a:spcPct val="100000"/>
              </a:lnSpc>
              <a:spcBef>
                <a:spcPts val="0"/>
              </a:spcBef>
              <a:spcAft>
                <a:spcPts val="0"/>
              </a:spcAft>
              <a:buNone/>
            </a:pPr>
            <a:r>
              <a:t/>
            </a:r>
            <a:endParaRPr sz="1700">
              <a:solidFill>
                <a:srgbClr val="FFFFFF"/>
              </a:solidFill>
              <a:latin typeface="Oswald"/>
              <a:ea typeface="Oswald"/>
              <a:cs typeface="Oswald"/>
              <a:sym typeface="Oswald"/>
            </a:endParaRPr>
          </a:p>
          <a:p>
            <a:pPr indent="0" lvl="0" marL="0" rtl="0" algn="ctr">
              <a:lnSpc>
                <a:spcPct val="100000"/>
              </a:lnSpc>
              <a:spcBef>
                <a:spcPts val="0"/>
              </a:spcBef>
              <a:spcAft>
                <a:spcPts val="0"/>
              </a:spcAft>
              <a:buNone/>
            </a:pPr>
            <a:r>
              <a:t/>
            </a:r>
            <a:endParaRPr b="1" i="1" sz="1900">
              <a:solidFill>
                <a:srgbClr val="FFFFFF"/>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i="1" sz="1900">
              <a:solidFill>
                <a:srgbClr val="FFFFFF"/>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Opportunities </a:t>
            </a:r>
            <a:endParaRPr/>
          </a:p>
        </p:txBody>
      </p:sp>
      <p:graphicFrame>
        <p:nvGraphicFramePr>
          <p:cNvPr id="79" name="Google Shape;79;p16"/>
          <p:cNvGraphicFramePr/>
          <p:nvPr/>
        </p:nvGraphicFramePr>
        <p:xfrm>
          <a:off x="445550" y="1101060"/>
          <a:ext cx="3000000" cy="3000000"/>
        </p:xfrm>
        <a:graphic>
          <a:graphicData uri="http://schemas.openxmlformats.org/drawingml/2006/table">
            <a:tbl>
              <a:tblPr>
                <a:noFill/>
                <a:tableStyleId>{406E3ACE-5F6F-4E70-BE69-092E40671B12}</a:tableStyleId>
              </a:tblPr>
              <a:tblGrid>
                <a:gridCol w="1515600"/>
                <a:gridCol w="3914050"/>
                <a:gridCol w="1347175"/>
                <a:gridCol w="1391575"/>
              </a:tblGrid>
              <a:tr h="1065400">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Running Start </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Students leave Woodland High School and join a community college campus (LCC or Clark) to earn college credit. </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11th and 12th Grade Students</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51 Full Time Students</a:t>
                      </a:r>
                      <a:endParaRPr sz="1700">
                        <a:solidFill>
                          <a:srgbClr val="CCCCCC"/>
                        </a:solidFill>
                        <a:latin typeface="Oswald"/>
                        <a:ea typeface="Oswald"/>
                        <a:cs typeface="Oswald"/>
                        <a:sym typeface="Oswald"/>
                      </a:endParaRPr>
                    </a:p>
                    <a:p>
                      <a:pPr indent="0" lvl="0" marL="0" rtl="0" algn="l">
                        <a:spcBef>
                          <a:spcPts val="0"/>
                        </a:spcBef>
                        <a:spcAft>
                          <a:spcPts val="0"/>
                        </a:spcAft>
                        <a:buNone/>
                      </a:pPr>
                      <a:r>
                        <a:t/>
                      </a:r>
                      <a:endParaRPr sz="1700">
                        <a:solidFill>
                          <a:srgbClr val="CCCCCC"/>
                        </a:solidFill>
                        <a:latin typeface="Oswald"/>
                        <a:ea typeface="Oswald"/>
                        <a:cs typeface="Oswald"/>
                        <a:sym typeface="Oswald"/>
                      </a:endParaRPr>
                    </a:p>
                    <a:p>
                      <a:pPr indent="0" lvl="0" marL="0" rtl="0" algn="l">
                        <a:spcBef>
                          <a:spcPts val="0"/>
                        </a:spcBef>
                        <a:spcAft>
                          <a:spcPts val="0"/>
                        </a:spcAft>
                        <a:buNone/>
                      </a:pPr>
                      <a:r>
                        <a:rPr lang="en" sz="1700">
                          <a:solidFill>
                            <a:srgbClr val="CCCCCC"/>
                          </a:solidFill>
                          <a:latin typeface="Oswald"/>
                          <a:ea typeface="Oswald"/>
                          <a:cs typeface="Oswald"/>
                          <a:sym typeface="Oswald"/>
                        </a:rPr>
                        <a:t>35 Part Time</a:t>
                      </a:r>
                      <a:endParaRPr sz="1700">
                        <a:solidFill>
                          <a:srgbClr val="CCCCCC"/>
                        </a:solidFill>
                        <a:latin typeface="Oswald"/>
                        <a:ea typeface="Oswald"/>
                        <a:cs typeface="Oswald"/>
                        <a:sym typeface="Oswald"/>
                      </a:endParaRPr>
                    </a:p>
                    <a:p>
                      <a:pPr indent="0" lvl="0" marL="0" rtl="0" algn="l">
                        <a:spcBef>
                          <a:spcPts val="0"/>
                        </a:spcBef>
                        <a:spcAft>
                          <a:spcPts val="0"/>
                        </a:spcAft>
                        <a:buNone/>
                      </a:pPr>
                      <a:r>
                        <a:rPr lang="en" sz="1700">
                          <a:solidFill>
                            <a:srgbClr val="CCCCCC"/>
                          </a:solidFill>
                          <a:latin typeface="Oswald"/>
                          <a:ea typeface="Oswald"/>
                          <a:cs typeface="Oswald"/>
                          <a:sym typeface="Oswald"/>
                        </a:rPr>
                        <a:t>Students</a:t>
                      </a:r>
                      <a:endParaRPr sz="1700">
                        <a:solidFill>
                          <a:srgbClr val="CCCCCC"/>
                        </a:solidFill>
                        <a:latin typeface="Oswald"/>
                        <a:ea typeface="Oswald"/>
                        <a:cs typeface="Oswald"/>
                        <a:sym typeface="Oswald"/>
                      </a:endParaRPr>
                    </a:p>
                  </a:txBody>
                  <a:tcPr marT="91425" marB="91425" marR="91425" marL="91425"/>
                </a:tc>
              </a:tr>
              <a:tr h="1065400">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College in the High School Dual Credit</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Students accessing college credit and high school credit in select (limited) classes provided at WHS.  </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10th-12th Grade Students</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31 Students</a:t>
                      </a:r>
                      <a:endParaRPr sz="1700">
                        <a:solidFill>
                          <a:srgbClr val="CCCCCC"/>
                        </a:solidFill>
                        <a:latin typeface="Oswald"/>
                        <a:ea typeface="Oswald"/>
                        <a:cs typeface="Oswald"/>
                        <a:sym typeface="Oswald"/>
                      </a:endParaRPr>
                    </a:p>
                  </a:txBody>
                  <a:tcPr marT="91425" marB="91425" marR="91425" marL="91425"/>
                </a:tc>
              </a:tr>
              <a:tr h="674975">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Career and Technical Education Dual Credit</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Students accessing college credit and high school credit in approved CTE classes provided at WHS.</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9th-12th Grade Students</a:t>
                      </a:r>
                      <a:endParaRPr sz="1700">
                        <a:solidFill>
                          <a:srgbClr val="CCCCCC"/>
                        </a:solidFill>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lang="en" sz="1700">
                          <a:solidFill>
                            <a:srgbClr val="CCCCCC"/>
                          </a:solidFill>
                          <a:latin typeface="Oswald"/>
                          <a:ea typeface="Oswald"/>
                          <a:cs typeface="Oswald"/>
                          <a:sym typeface="Oswald"/>
                        </a:rPr>
                        <a:t>220 Students</a:t>
                      </a:r>
                      <a:endParaRPr sz="1700">
                        <a:solidFill>
                          <a:srgbClr val="CCCCCC"/>
                        </a:solidFill>
                        <a:latin typeface="Oswald"/>
                        <a:ea typeface="Oswald"/>
                        <a:cs typeface="Oswald"/>
                        <a:sym typeface="Oswald"/>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274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NEW Opportunity</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2300">
                <a:latin typeface="Oswald"/>
                <a:ea typeface="Oswald"/>
                <a:cs typeface="Oswald"/>
                <a:sym typeface="Oswald"/>
              </a:rPr>
              <a:t>Provide opportunities for students to achieve more college credits on the Woodland High School campus</a:t>
            </a:r>
            <a:endParaRPr sz="2300">
              <a:latin typeface="Oswald"/>
              <a:ea typeface="Oswald"/>
              <a:cs typeface="Oswald"/>
              <a:sym typeface="Oswald"/>
            </a:endParaRPr>
          </a:p>
          <a:p>
            <a:pPr indent="-355600" lvl="2" marL="1371600" rtl="0" algn="l">
              <a:spcBef>
                <a:spcPts val="1600"/>
              </a:spcBef>
              <a:spcAft>
                <a:spcPts val="0"/>
              </a:spcAft>
              <a:buSzPts val="2000"/>
              <a:buFont typeface="Oswald"/>
              <a:buChar char="■"/>
            </a:pPr>
            <a:r>
              <a:rPr lang="en" sz="1900">
                <a:latin typeface="Oswald"/>
                <a:ea typeface="Oswald"/>
                <a:cs typeface="Oswald"/>
                <a:sym typeface="Oswald"/>
              </a:rPr>
              <a:t>Ensure maximum number of CTE courses offer Dual Credit</a:t>
            </a:r>
            <a:endParaRPr sz="1900">
              <a:latin typeface="Oswald"/>
              <a:ea typeface="Oswald"/>
              <a:cs typeface="Oswald"/>
              <a:sym typeface="Oswald"/>
            </a:endParaRPr>
          </a:p>
          <a:p>
            <a:pPr indent="0" lvl="0" marL="1371600" rtl="0" algn="l">
              <a:spcBef>
                <a:spcPts val="1600"/>
              </a:spcBef>
              <a:spcAft>
                <a:spcPts val="0"/>
              </a:spcAft>
              <a:buNone/>
            </a:pPr>
            <a:r>
              <a:t/>
            </a:r>
            <a:endParaRPr sz="2300">
              <a:latin typeface="Oswald"/>
              <a:ea typeface="Oswald"/>
              <a:cs typeface="Oswald"/>
              <a:sym typeface="Oswald"/>
            </a:endParaRPr>
          </a:p>
          <a:p>
            <a:pPr indent="-355600" lvl="2" marL="1371600" rtl="0" algn="l">
              <a:spcBef>
                <a:spcPts val="0"/>
              </a:spcBef>
              <a:spcAft>
                <a:spcPts val="0"/>
              </a:spcAft>
              <a:buSzPts val="2000"/>
              <a:buFont typeface="Oswald"/>
              <a:buChar char="■"/>
            </a:pPr>
            <a:r>
              <a:rPr lang="en" sz="1900">
                <a:latin typeface="Oswald"/>
                <a:ea typeface="Oswald"/>
                <a:cs typeface="Oswald"/>
                <a:sym typeface="Oswald"/>
              </a:rPr>
              <a:t>Increase opportunities for more students to achieve college credits by removing barriers</a:t>
            </a:r>
            <a:endParaRPr sz="1900">
              <a:latin typeface="Oswald"/>
              <a:ea typeface="Oswald"/>
              <a:cs typeface="Oswald"/>
              <a:sym typeface="Oswald"/>
            </a:endParaRPr>
          </a:p>
          <a:p>
            <a:pPr indent="0" lvl="0" marL="137160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400">
                <a:solidFill>
                  <a:srgbClr val="FFFFFF"/>
                </a:solidFill>
              </a:rPr>
              <a:t>Increase access to college courses for ALL Woodland High School students</a:t>
            </a:r>
            <a:endParaRPr sz="3600">
              <a:solidFill>
                <a:srgbClr val="FFFFFF"/>
              </a:solidFill>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9250" lvl="0" marL="914400" rtl="0" algn="l">
              <a:spcBef>
                <a:spcPts val="0"/>
              </a:spcBef>
              <a:spcAft>
                <a:spcPts val="0"/>
              </a:spcAft>
              <a:buSzPts val="1900"/>
              <a:buFont typeface="Oswald"/>
              <a:buChar char="●"/>
            </a:pPr>
            <a:r>
              <a:rPr lang="en" sz="1900">
                <a:latin typeface="Oswald"/>
                <a:ea typeface="Oswald"/>
                <a:cs typeface="Oswald"/>
                <a:sym typeface="Oswald"/>
              </a:rPr>
              <a:t>Ensure ALL CTE courses offer dual college credit AND students know the career pathway beyond high school graduation</a:t>
            </a:r>
            <a:endParaRPr sz="1900">
              <a:latin typeface="Oswald"/>
              <a:ea typeface="Oswald"/>
              <a:cs typeface="Oswald"/>
              <a:sym typeface="Oswald"/>
            </a:endParaRPr>
          </a:p>
          <a:p>
            <a:pPr indent="0" lvl="0" marL="914400" rtl="0" algn="l">
              <a:spcBef>
                <a:spcPts val="1600"/>
              </a:spcBef>
              <a:spcAft>
                <a:spcPts val="0"/>
              </a:spcAft>
              <a:buNone/>
            </a:pPr>
            <a:r>
              <a:t/>
            </a:r>
            <a:endParaRPr sz="1900">
              <a:latin typeface="Oswald"/>
              <a:ea typeface="Oswald"/>
              <a:cs typeface="Oswald"/>
              <a:sym typeface="Oswald"/>
            </a:endParaRPr>
          </a:p>
          <a:p>
            <a:pPr indent="-349250" lvl="0" marL="914400" rtl="0" algn="l">
              <a:spcBef>
                <a:spcPts val="0"/>
              </a:spcBef>
              <a:spcAft>
                <a:spcPts val="0"/>
              </a:spcAft>
              <a:buSzPts val="1900"/>
              <a:buFont typeface="Oswald"/>
              <a:buChar char="●"/>
            </a:pPr>
            <a:r>
              <a:rPr lang="en" sz="1900">
                <a:latin typeface="Oswald"/>
                <a:ea typeface="Oswald"/>
                <a:cs typeface="Oswald"/>
                <a:sym typeface="Oswald"/>
              </a:rPr>
              <a:t>Bring more college credits to WHS campus </a:t>
            </a:r>
            <a:endParaRPr sz="1900">
              <a:latin typeface="Oswald"/>
              <a:ea typeface="Oswald"/>
              <a:cs typeface="Oswald"/>
              <a:sym typeface="Oswald"/>
            </a:endParaRPr>
          </a:p>
          <a:p>
            <a:pPr indent="-349250" lvl="1" marL="1371600" rtl="0" algn="l">
              <a:spcBef>
                <a:spcPts val="0"/>
              </a:spcBef>
              <a:spcAft>
                <a:spcPts val="0"/>
              </a:spcAft>
              <a:buSzPts val="1900"/>
              <a:buFont typeface="Oswald"/>
              <a:buChar char="○"/>
            </a:pPr>
            <a:r>
              <a:rPr lang="en" sz="1900">
                <a:latin typeface="Oswald"/>
                <a:ea typeface="Oswald"/>
                <a:cs typeface="Oswald"/>
                <a:sym typeface="Oswald"/>
              </a:rPr>
              <a:t>Remove the travel barrier of Running Start </a:t>
            </a:r>
            <a:endParaRPr sz="1900">
              <a:latin typeface="Oswald"/>
              <a:ea typeface="Oswald"/>
              <a:cs typeface="Oswald"/>
              <a:sym typeface="Oswald"/>
            </a:endParaRPr>
          </a:p>
          <a:p>
            <a:pPr indent="-349250" lvl="1" marL="1371600" rtl="0" algn="l">
              <a:spcBef>
                <a:spcPts val="0"/>
              </a:spcBef>
              <a:spcAft>
                <a:spcPts val="0"/>
              </a:spcAft>
              <a:buSzPts val="1900"/>
              <a:buFont typeface="Oswald"/>
              <a:buChar char="○"/>
            </a:pPr>
            <a:r>
              <a:rPr lang="en" sz="1900">
                <a:latin typeface="Oswald"/>
                <a:ea typeface="Oswald"/>
                <a:cs typeface="Oswald"/>
                <a:sym typeface="Oswald"/>
              </a:rPr>
              <a:t>Increase access to valuable courses (no capacity limit)</a:t>
            </a:r>
            <a:endParaRPr sz="1900">
              <a:latin typeface="Oswald"/>
              <a:ea typeface="Oswald"/>
              <a:cs typeface="Oswald"/>
              <a:sym typeface="Oswald"/>
            </a:endParaRPr>
          </a:p>
          <a:p>
            <a:pPr indent="-349250" lvl="1" marL="1371600" rtl="0" algn="l">
              <a:spcBef>
                <a:spcPts val="0"/>
              </a:spcBef>
              <a:spcAft>
                <a:spcPts val="0"/>
              </a:spcAft>
              <a:buSzPts val="1900"/>
              <a:buFont typeface="Oswald"/>
              <a:buChar char="○"/>
            </a:pPr>
            <a:r>
              <a:rPr lang="en" sz="1900">
                <a:latin typeface="Oswald"/>
                <a:ea typeface="Oswald"/>
                <a:cs typeface="Oswald"/>
                <a:sym typeface="Oswald"/>
              </a:rPr>
              <a:t>Increase success with support of WHS teachers</a:t>
            </a:r>
            <a:endParaRPr sz="1900">
              <a:latin typeface="Oswald"/>
              <a:ea typeface="Oswald"/>
              <a:cs typeface="Oswald"/>
              <a:sym typeface="Oswald"/>
            </a:endParaRPr>
          </a:p>
          <a:p>
            <a:pPr indent="0" lvl="0" marL="1371600" rtl="0" algn="l">
              <a:spcBef>
                <a:spcPts val="1600"/>
              </a:spcBef>
              <a:spcAft>
                <a:spcPts val="0"/>
              </a:spcAft>
              <a:buNone/>
            </a:pPr>
            <a:r>
              <a:t/>
            </a:r>
            <a:endParaRPr sz="1900">
              <a:latin typeface="Oswald"/>
              <a:ea typeface="Oswald"/>
              <a:cs typeface="Oswald"/>
              <a:sym typeface="Oswald"/>
            </a:endParaRPr>
          </a:p>
          <a:p>
            <a:pPr indent="0" lvl="0" marL="137160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Arizona State University</a:t>
            </a:r>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000">
              <a:latin typeface="Oswald"/>
              <a:ea typeface="Oswald"/>
              <a:cs typeface="Oswald"/>
              <a:sym typeface="Oswald"/>
            </a:endParaRPr>
          </a:p>
          <a:p>
            <a:pPr indent="0" lvl="0" marL="0" rtl="0" algn="ctr">
              <a:spcBef>
                <a:spcPts val="1600"/>
              </a:spcBef>
              <a:spcAft>
                <a:spcPts val="1600"/>
              </a:spcAft>
              <a:buNone/>
            </a:pPr>
            <a:r>
              <a:rPr lang="en" sz="2000">
                <a:latin typeface="Oswald"/>
                <a:ea typeface="Oswald"/>
                <a:cs typeface="Oswald"/>
                <a:sym typeface="Oswald"/>
              </a:rPr>
              <a:t>“Arizona State University is and will always be a university that measures itself by whom it includes and how they succeed. And during these challenging times, we remain strongly committed to supporting the communities we serve through educational access and student success.”</a:t>
            </a:r>
            <a:endParaRPr sz="2000">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237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ASU Prep Digital</a:t>
            </a:r>
            <a:endParaRPr/>
          </a:p>
        </p:txBody>
      </p:sp>
      <p:sp>
        <p:nvSpPr>
          <p:cNvPr id="103" name="Google Shape;103;p20"/>
          <p:cNvSpPr txBox="1"/>
          <p:nvPr>
            <p:ph idx="1" type="body"/>
          </p:nvPr>
        </p:nvSpPr>
        <p:spPr>
          <a:xfrm>
            <a:off x="267300" y="9082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D9D9D9"/>
                </a:solidFill>
                <a:latin typeface="Oswald"/>
                <a:ea typeface="Oswald"/>
                <a:cs typeface="Oswald"/>
                <a:sym typeface="Oswald"/>
              </a:rPr>
              <a:t>ASU Prep Digital:</a:t>
            </a:r>
            <a:endParaRPr sz="2000">
              <a:solidFill>
                <a:srgbClr val="D9D9D9"/>
              </a:solidFill>
              <a:latin typeface="Oswald"/>
              <a:ea typeface="Oswald"/>
              <a:cs typeface="Oswald"/>
              <a:sym typeface="Oswald"/>
            </a:endParaRPr>
          </a:p>
          <a:p>
            <a:pPr indent="0" lvl="0" marL="0" rtl="0" algn="l">
              <a:spcBef>
                <a:spcPts val="1600"/>
              </a:spcBef>
              <a:spcAft>
                <a:spcPts val="0"/>
              </a:spcAft>
              <a:buNone/>
            </a:pPr>
            <a:r>
              <a:rPr lang="en" sz="2000">
                <a:solidFill>
                  <a:srgbClr val="D9D9D9"/>
                </a:solidFill>
                <a:latin typeface="Oswald"/>
                <a:ea typeface="Oswald"/>
                <a:cs typeface="Oswald"/>
                <a:sym typeface="Oswald"/>
              </a:rPr>
              <a:t>An accredited online school where you can take a single online course or enroll in a full-time, diploma-granting program. Because we are part of Arizona State University, we offer an accelerated path toward college admission and the chance to earn concurrent high school and university credit.</a:t>
            </a:r>
            <a:endParaRPr sz="2000">
              <a:solidFill>
                <a:srgbClr val="D9D9D9"/>
              </a:solidFill>
              <a:latin typeface="Oswald"/>
              <a:ea typeface="Oswald"/>
              <a:cs typeface="Oswald"/>
              <a:sym typeface="Oswald"/>
            </a:endParaRPr>
          </a:p>
          <a:p>
            <a:pPr indent="0" lvl="0" marL="0" rtl="0" algn="l">
              <a:spcBef>
                <a:spcPts val="1600"/>
              </a:spcBef>
              <a:spcAft>
                <a:spcPts val="0"/>
              </a:spcAft>
              <a:buNone/>
            </a:pPr>
            <a:r>
              <a:rPr lang="en" sz="2000">
                <a:solidFill>
                  <a:srgbClr val="D9D9D9"/>
                </a:solidFill>
                <a:latin typeface="Oswald"/>
                <a:ea typeface="Oswald"/>
                <a:cs typeface="Oswald"/>
                <a:sym typeface="Oswald"/>
              </a:rPr>
              <a:t>OPEN SCALE ASU ONLINE COLLEGE COURSES:</a:t>
            </a:r>
            <a:endParaRPr sz="2000">
              <a:solidFill>
                <a:srgbClr val="D9D9D9"/>
              </a:solidFill>
              <a:latin typeface="Oswald"/>
              <a:ea typeface="Oswald"/>
              <a:cs typeface="Oswald"/>
              <a:sym typeface="Oswald"/>
            </a:endParaRPr>
          </a:p>
          <a:p>
            <a:pPr indent="0" lvl="0" marL="0" rtl="0" algn="l">
              <a:spcBef>
                <a:spcPts val="1600"/>
              </a:spcBef>
              <a:spcAft>
                <a:spcPts val="0"/>
              </a:spcAft>
              <a:buNone/>
            </a:pPr>
            <a:r>
              <a:rPr lang="en" sz="2000">
                <a:solidFill>
                  <a:srgbClr val="D9D9D9"/>
                </a:solidFill>
                <a:latin typeface="Oswald"/>
                <a:ea typeface="Oswald"/>
                <a:cs typeface="Oswald"/>
                <a:sym typeface="Oswald"/>
              </a:rPr>
              <a:t>Open Scale Courses are a selection of popular first-year college courses available online. Through Open Scale Courses, high school students can test the college waters and begin making progress towards a college degree, in a low risk financial model.</a:t>
            </a:r>
            <a:endParaRPr sz="2000">
              <a:solidFill>
                <a:srgbClr val="D9D9D9"/>
              </a:solidFill>
              <a:latin typeface="Oswald"/>
              <a:ea typeface="Oswald"/>
              <a:cs typeface="Oswald"/>
              <a:sym typeface="Oswald"/>
            </a:endParaRPr>
          </a:p>
          <a:p>
            <a:pPr indent="0" lvl="0" marL="0" rtl="0" algn="l">
              <a:spcBef>
                <a:spcPts val="1600"/>
              </a:spcBef>
              <a:spcAft>
                <a:spcPts val="0"/>
              </a:spcAft>
              <a:buNone/>
            </a:pPr>
            <a:r>
              <a:t/>
            </a:r>
            <a:endParaRPr sz="2000">
              <a:solidFill>
                <a:srgbClr val="FFFFFF"/>
              </a:solidFill>
              <a:latin typeface="Oswald"/>
              <a:ea typeface="Oswald"/>
              <a:cs typeface="Oswald"/>
              <a:sym typeface="Oswald"/>
            </a:endParaRPr>
          </a:p>
          <a:p>
            <a:pPr indent="0" lvl="0" marL="0" rtl="0" algn="l">
              <a:spcBef>
                <a:spcPts val="1600"/>
              </a:spcBef>
              <a:spcAft>
                <a:spcPts val="1600"/>
              </a:spcAft>
              <a:buNone/>
            </a:pPr>
            <a:r>
              <a:t/>
            </a:r>
            <a:endParaRPr sz="2000">
              <a:solidFill>
                <a:srgbClr val="FFFFFF"/>
              </a:solidFill>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